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Arvo"/>
      <p:regular r:id="rId37"/>
      <p:bold r:id="rId38"/>
      <p:italic r:id="rId39"/>
      <p:boldItalic r:id="rId40"/>
    </p:embeddedFont>
    <p:embeddedFont>
      <p:font typeface="Montserrat Light"/>
      <p:regular r:id="rId41"/>
      <p:bold r:id="rId42"/>
      <p:italic r:id="rId43"/>
      <p:boldItalic r:id="rId44"/>
    </p:embeddedFont>
    <p:embeddedFont>
      <p:font typeface="Montserrat ExtraBold"/>
      <p:bold r:id="rId45"/>
      <p:boldItalic r:id="rId46"/>
    </p:embeddedFont>
    <p:embeddedFont>
      <p:font typeface="Quicksand Light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bold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Light-bold.fntdata"/><Relationship Id="rId41" Type="http://schemas.openxmlformats.org/officeDocument/2006/relationships/font" Target="fonts/MontserratLight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Light-italic.fntdata"/><Relationship Id="rId24" Type="http://schemas.openxmlformats.org/officeDocument/2006/relationships/slide" Target="slides/slide20.xml"/><Relationship Id="rId46" Type="http://schemas.openxmlformats.org/officeDocument/2006/relationships/font" Target="fonts/MontserratExtraBold-boldItalic.fntdata"/><Relationship Id="rId23" Type="http://schemas.openxmlformats.org/officeDocument/2006/relationships/slide" Target="slides/slide19.xml"/><Relationship Id="rId45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QuicksandLight-bold.fntdata"/><Relationship Id="rId25" Type="http://schemas.openxmlformats.org/officeDocument/2006/relationships/slide" Target="slides/slide21.xml"/><Relationship Id="rId47" Type="http://schemas.openxmlformats.org/officeDocument/2006/relationships/font" Target="fonts/QuicksandLight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Arvo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Arvo-italic.fntdata"/><Relationship Id="rId16" Type="http://schemas.openxmlformats.org/officeDocument/2006/relationships/slide" Target="slides/slide12.xml"/><Relationship Id="rId38" Type="http://schemas.openxmlformats.org/officeDocument/2006/relationships/font" Target="fonts/Arv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f79a21c9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f79a21c9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de745794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de745794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f79a21c92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f79a21c92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f79a21c9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f79a21c9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f79a21e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f79a21e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f79a21c9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f79a21c9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f79a21e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f79a21e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f79a21c9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f79a21c9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f79a21c92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f79a21c92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tasks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enjoyment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explore the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anna computer, raina facilitator, avni observer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79a21c92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79a21c92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f723eed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f723eed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f79a21c92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f79a21c92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f79a21c92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f79a21c92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79a21c92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79a21c92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f79a21c92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f79a21c92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de7457949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de7457949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df8358ba7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df8358ba7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f723eed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f723eed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ea541527f_0_18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ea541527f_0_18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Value proposition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f723eed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f723eed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Value proposition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f79a21c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f79a21c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f723eed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f723eed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de745794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de745794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roxima Nova"/>
                <a:ea typeface="Proxima Nova"/>
                <a:cs typeface="Proxima Nova"/>
                <a:sym typeface="Proxima Nova"/>
              </a:rPr>
              <a:t>Easy to navigate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roxima Nova"/>
                <a:ea typeface="Proxima Nova"/>
                <a:cs typeface="Proxima Nova"/>
                <a:sym typeface="Proxima Nova"/>
              </a:rPr>
              <a:t>Consolidates information from multiple sources well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roxima Nova"/>
                <a:ea typeface="Proxima Nova"/>
                <a:cs typeface="Proxima Nova"/>
                <a:sym typeface="Proxima Nova"/>
              </a:rPr>
              <a:t>A lot of relevant information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roxima Nova"/>
                <a:ea typeface="Proxima Nova"/>
                <a:cs typeface="Proxima Nova"/>
                <a:sym typeface="Proxima Nova"/>
              </a:rPr>
              <a:t>Organized by time frame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roxima Nova"/>
                <a:ea typeface="Proxima Nova"/>
                <a:cs typeface="Proxima Nova"/>
                <a:sym typeface="Proxima Nova"/>
              </a:rPr>
              <a:t>Integration with social media (Twitter)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roxima Nova"/>
                <a:ea typeface="Proxima Nova"/>
                <a:cs typeface="Proxima Nova"/>
                <a:sym typeface="Proxima Nova"/>
              </a:rPr>
              <a:t>Potential for information overload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roxima Nova"/>
                <a:ea typeface="Proxima Nova"/>
                <a:cs typeface="Proxima Nova"/>
                <a:sym typeface="Proxima Nova"/>
              </a:rPr>
              <a:t>Not as fun/appealing to Gen Z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roxima Nova"/>
                <a:ea typeface="Proxima Nova"/>
                <a:cs typeface="Proxima Nova"/>
                <a:sym typeface="Proxima Nova"/>
              </a:rPr>
              <a:t>Users need to manually change preferences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slide" type="title">
  <p:cSld name="TITLE">
    <p:bg>
      <p:bgPr>
        <a:solidFill>
          <a:srgbClr val="981FA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1856275"/>
            <a:ext cx="91440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Font typeface="Montserrat ExtraBold"/>
              <a:buNone/>
              <a:defRPr b="0" sz="6000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Font typeface="Montserrat ExtraBold"/>
              <a:buNone/>
              <a:defRPr sz="6000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Font typeface="Montserrat ExtraBold"/>
              <a:buNone/>
              <a:defRPr sz="6000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Font typeface="Montserrat ExtraBold"/>
              <a:buNone/>
              <a:defRPr sz="6000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Font typeface="Montserrat ExtraBold"/>
              <a:buNone/>
              <a:defRPr sz="6000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Font typeface="Montserrat ExtraBold"/>
              <a:buNone/>
              <a:defRPr sz="6000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Font typeface="Montserrat ExtraBold"/>
              <a:buNone/>
              <a:defRPr sz="6000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Font typeface="Montserrat ExtraBold"/>
              <a:buNone/>
              <a:defRPr sz="6000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6000"/>
              <a:buFont typeface="Montserrat ExtraBold"/>
              <a:buNone/>
              <a:defRPr sz="6000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967800" y="639438"/>
            <a:ext cx="1208400" cy="1208400"/>
          </a:xfrm>
          <a:prstGeom prst="mathMultiply">
            <a:avLst>
              <a:gd fmla="val 18967" name="adj1"/>
            </a:avLst>
          </a:prstGeom>
          <a:solidFill>
            <a:srgbClr val="FE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3813000" y="4124513"/>
            <a:ext cx="1518000" cy="0"/>
          </a:xfrm>
          <a:prstGeom prst="straightConnector1">
            <a:avLst/>
          </a:prstGeom>
          <a:noFill/>
          <a:ln cap="flat" cmpd="sng" w="228600">
            <a:solidFill>
              <a:srgbClr val="448A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/>
        </p:nvSpPr>
        <p:spPr>
          <a:xfrm>
            <a:off x="-1212000" y="1368300"/>
            <a:ext cx="2406900" cy="24069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800475" y="-497850"/>
            <a:ext cx="1588800" cy="1588800"/>
          </a:xfrm>
          <a:prstGeom prst="ellipse">
            <a:avLst/>
          </a:prstGeom>
          <a:noFill/>
          <a:ln cap="flat" cmpd="sng" w="228600">
            <a:solidFill>
              <a:srgbClr val="FF00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214700" y="3012900"/>
            <a:ext cx="67146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slide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3199800" y="1199550"/>
            <a:ext cx="2744400" cy="2744400"/>
          </a:xfrm>
          <a:prstGeom prst="ellipse">
            <a:avLst/>
          </a:prstGeom>
          <a:solidFill>
            <a:srgbClr val="512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1"/>
          <p:cNvCxnSpPr/>
          <p:nvPr/>
        </p:nvCxnSpPr>
        <p:spPr>
          <a:xfrm>
            <a:off x="3813000" y="3161381"/>
            <a:ext cx="1518000" cy="0"/>
          </a:xfrm>
          <a:prstGeom prst="straightConnector1">
            <a:avLst/>
          </a:prstGeom>
          <a:noFill/>
          <a:ln cap="flat" cmpd="sng" w="228600">
            <a:solidFill>
              <a:srgbClr val="448A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1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7" name="Google Shape;97;p11"/>
          <p:cNvSpPr txBox="1"/>
          <p:nvPr>
            <p:ph type="title"/>
          </p:nvPr>
        </p:nvSpPr>
        <p:spPr>
          <a:xfrm>
            <a:off x="3071900" y="2303300"/>
            <a:ext cx="30003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/ Content">
  <p:cSld name="CUSTOM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0"/>
            <a:ext cx="4671900" cy="5161200"/>
          </a:xfrm>
          <a:prstGeom prst="flowChartDelay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6689935" y="1170975"/>
            <a:ext cx="20946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1" name="Google Shape;101;p12"/>
          <p:cNvSpPr txBox="1"/>
          <p:nvPr>
            <p:ph idx="2" type="subTitle"/>
          </p:nvPr>
        </p:nvSpPr>
        <p:spPr>
          <a:xfrm>
            <a:off x="6983042" y="1492550"/>
            <a:ext cx="18015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3" type="subTitle"/>
          </p:nvPr>
        </p:nvSpPr>
        <p:spPr>
          <a:xfrm>
            <a:off x="4761525" y="1170975"/>
            <a:ext cx="21534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3" name="Google Shape;103;p12"/>
          <p:cNvSpPr txBox="1"/>
          <p:nvPr>
            <p:ph idx="4" type="subTitle"/>
          </p:nvPr>
        </p:nvSpPr>
        <p:spPr>
          <a:xfrm>
            <a:off x="5062872" y="1492550"/>
            <a:ext cx="18522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5" type="subTitle"/>
          </p:nvPr>
        </p:nvSpPr>
        <p:spPr>
          <a:xfrm>
            <a:off x="6631050" y="3645775"/>
            <a:ext cx="21534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5" name="Google Shape;105;p12"/>
          <p:cNvSpPr txBox="1"/>
          <p:nvPr>
            <p:ph idx="6" type="subTitle"/>
          </p:nvPr>
        </p:nvSpPr>
        <p:spPr>
          <a:xfrm>
            <a:off x="6983042" y="3967350"/>
            <a:ext cx="18015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7" type="subTitle"/>
          </p:nvPr>
        </p:nvSpPr>
        <p:spPr>
          <a:xfrm>
            <a:off x="4761525" y="3645775"/>
            <a:ext cx="21534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7" name="Google Shape;107;p12"/>
          <p:cNvSpPr txBox="1"/>
          <p:nvPr>
            <p:ph idx="8" type="subTitle"/>
          </p:nvPr>
        </p:nvSpPr>
        <p:spPr>
          <a:xfrm>
            <a:off x="5062872" y="3967350"/>
            <a:ext cx="18522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hasCustomPrompt="1" type="title"/>
          </p:nvPr>
        </p:nvSpPr>
        <p:spPr>
          <a:xfrm>
            <a:off x="4951125" y="409893"/>
            <a:ext cx="19638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6000"/>
              <a:buFont typeface="Montserrat"/>
              <a:buNone/>
              <a:defRPr b="1" sz="6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2"/>
          <p:cNvSpPr txBox="1"/>
          <p:nvPr>
            <p:ph hasCustomPrompt="1" idx="9" type="title"/>
          </p:nvPr>
        </p:nvSpPr>
        <p:spPr>
          <a:xfrm>
            <a:off x="6820648" y="409893"/>
            <a:ext cx="19638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6000"/>
              <a:buFont typeface="Montserrat"/>
              <a:buNone/>
              <a:defRPr b="1" sz="6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2"/>
          <p:cNvSpPr txBox="1"/>
          <p:nvPr>
            <p:ph hasCustomPrompt="1" idx="13" type="title"/>
          </p:nvPr>
        </p:nvSpPr>
        <p:spPr>
          <a:xfrm>
            <a:off x="4951125" y="2879561"/>
            <a:ext cx="19638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6000"/>
              <a:buFont typeface="Montserrat"/>
              <a:buNone/>
              <a:defRPr b="1" sz="6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2"/>
          <p:cNvSpPr txBox="1"/>
          <p:nvPr>
            <p:ph hasCustomPrompt="1" idx="14" type="title"/>
          </p:nvPr>
        </p:nvSpPr>
        <p:spPr>
          <a:xfrm>
            <a:off x="6820648" y="2879561"/>
            <a:ext cx="19638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6000"/>
              <a:buFont typeface="Montserrat"/>
              <a:buNone/>
              <a:defRPr b="1" sz="6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2000"/>
              <a:buFont typeface="Montserrat"/>
              <a:buNone/>
              <a:defRPr b="1" sz="12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2"/>
          <p:cNvSpPr txBox="1"/>
          <p:nvPr>
            <p:ph idx="15" type="title"/>
          </p:nvPr>
        </p:nvSpPr>
        <p:spPr>
          <a:xfrm>
            <a:off x="510275" y="1373100"/>
            <a:ext cx="3174900" cy="23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E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">
  <p:cSld name="BIG_NUMBER">
    <p:bg>
      <p:bgPr>
        <a:solidFill>
          <a:srgbClr val="FF006A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/>
        </p:nvSpPr>
        <p:spPr>
          <a:xfrm rot="10800000">
            <a:off x="3967800" y="3433275"/>
            <a:ext cx="1208400" cy="1208400"/>
          </a:xfrm>
          <a:prstGeom prst="mathMultiply">
            <a:avLst>
              <a:gd fmla="val 18967" name="adj1"/>
            </a:avLst>
          </a:prstGeom>
          <a:solidFill>
            <a:srgbClr val="981F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3"/>
          <p:cNvCxnSpPr/>
          <p:nvPr/>
        </p:nvCxnSpPr>
        <p:spPr>
          <a:xfrm rot="10800000">
            <a:off x="3813000" y="1156600"/>
            <a:ext cx="1518000" cy="0"/>
          </a:xfrm>
          <a:prstGeom prst="straightConnector1">
            <a:avLst/>
          </a:prstGeom>
          <a:noFill/>
          <a:ln cap="flat" cmpd="sng" w="228600">
            <a:solidFill>
              <a:srgbClr val="FE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7" name="Google Shape;117;p13"/>
          <p:cNvSpPr txBox="1"/>
          <p:nvPr>
            <p:ph type="title"/>
          </p:nvPr>
        </p:nvSpPr>
        <p:spPr>
          <a:xfrm>
            <a:off x="335550" y="2197925"/>
            <a:ext cx="84729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1" type="subTitle"/>
          </p:nvPr>
        </p:nvSpPr>
        <p:spPr>
          <a:xfrm>
            <a:off x="1280875" y="2551975"/>
            <a:ext cx="6582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 1">
  <p:cSld name="BIG_NUMBER_1">
    <p:bg>
      <p:bgPr>
        <a:solidFill>
          <a:srgbClr val="512DA8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hasCustomPrompt="1" type="title"/>
          </p:nvPr>
        </p:nvSpPr>
        <p:spPr>
          <a:xfrm>
            <a:off x="707250" y="1959850"/>
            <a:ext cx="77295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  <a:defRPr b="1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b="1" sz="1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b="1" sz="1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b="1" sz="1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b="1" sz="1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b="1" sz="1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b="1" sz="1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b="1" sz="1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b="1" sz="1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-792825" y="1777350"/>
            <a:ext cx="1588800" cy="1588800"/>
          </a:xfrm>
          <a:prstGeom prst="ellipse">
            <a:avLst/>
          </a:prstGeom>
          <a:noFill/>
          <a:ln cap="flat" cmpd="sng" w="228600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4"/>
          <p:cNvCxnSpPr/>
          <p:nvPr/>
        </p:nvCxnSpPr>
        <p:spPr>
          <a:xfrm>
            <a:off x="4198500" y="1391988"/>
            <a:ext cx="747000" cy="0"/>
          </a:xfrm>
          <a:prstGeom prst="straightConnector1">
            <a:avLst/>
          </a:prstGeom>
          <a:noFill/>
          <a:ln cap="flat" cmpd="sng" w="228600">
            <a:solidFill>
              <a:srgbClr val="FE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4"/>
          <p:cNvCxnSpPr/>
          <p:nvPr/>
        </p:nvCxnSpPr>
        <p:spPr>
          <a:xfrm>
            <a:off x="4198500" y="3751513"/>
            <a:ext cx="747000" cy="0"/>
          </a:xfrm>
          <a:prstGeom prst="straightConnector1">
            <a:avLst/>
          </a:prstGeom>
          <a:noFill/>
          <a:ln cap="flat" cmpd="sng" w="228600">
            <a:solidFill>
              <a:srgbClr val="FE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4"/>
          <p:cNvSpPr txBox="1"/>
          <p:nvPr>
            <p:ph idx="1" type="subTitle"/>
          </p:nvPr>
        </p:nvSpPr>
        <p:spPr>
          <a:xfrm>
            <a:off x="1280875" y="2795650"/>
            <a:ext cx="6582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+ Abstract Shapes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/>
          <p:nvPr/>
        </p:nvSpPr>
        <p:spPr>
          <a:xfrm>
            <a:off x="1348800" y="100025"/>
            <a:ext cx="2619000" cy="26190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4934550" y="2437825"/>
            <a:ext cx="2619000" cy="2619000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810100" y="809850"/>
            <a:ext cx="3523800" cy="3523800"/>
          </a:xfrm>
          <a:prstGeom prst="ellipse">
            <a:avLst/>
          </a:prstGeom>
          <a:solidFill>
            <a:srgbClr val="981F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2521500" y="3101425"/>
            <a:ext cx="1291800" cy="1291800"/>
          </a:xfrm>
          <a:prstGeom prst="ellipse">
            <a:avLst/>
          </a:prstGeom>
          <a:solidFill>
            <a:srgbClr val="512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 rot="10800000">
            <a:off x="3967800" y="1967550"/>
            <a:ext cx="1208400" cy="1208400"/>
          </a:xfrm>
          <a:prstGeom prst="mathMultiply">
            <a:avLst>
              <a:gd fmla="val 18967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 txBox="1"/>
          <p:nvPr>
            <p:ph type="title"/>
          </p:nvPr>
        </p:nvSpPr>
        <p:spPr>
          <a:xfrm>
            <a:off x="5341100" y="406625"/>
            <a:ext cx="3217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15"/>
          <p:cNvSpPr txBox="1"/>
          <p:nvPr>
            <p:ph idx="1" type="subTitle"/>
          </p:nvPr>
        </p:nvSpPr>
        <p:spPr>
          <a:xfrm>
            <a:off x="472069" y="3093164"/>
            <a:ext cx="1892100" cy="17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nk Slide">
  <p:cSld name="CUSTOM_3">
    <p:bg>
      <p:bgPr>
        <a:solidFill>
          <a:srgbClr val="FF006A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/>
          <p:nvPr/>
        </p:nvSpPr>
        <p:spPr>
          <a:xfrm rot="5400000">
            <a:off x="4220450" y="349350"/>
            <a:ext cx="4444800" cy="44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206250" y="2915775"/>
            <a:ext cx="84729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1" type="subTitle"/>
          </p:nvPr>
        </p:nvSpPr>
        <p:spPr>
          <a:xfrm>
            <a:off x="5121650" y="3493725"/>
            <a:ext cx="26424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38" name="Google Shape;138;p16"/>
          <p:cNvSpPr/>
          <p:nvPr/>
        </p:nvSpPr>
        <p:spPr>
          <a:xfrm>
            <a:off x="5838650" y="815463"/>
            <a:ext cx="1208400" cy="1208400"/>
          </a:xfrm>
          <a:prstGeom prst="mathMultiply">
            <a:avLst>
              <a:gd fmla="val 18967" name="adj1"/>
            </a:avLst>
          </a:prstGeom>
          <a:solidFill>
            <a:srgbClr val="981F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3">
  <p:cSld name="BLANK_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7531050" y="4130850"/>
            <a:ext cx="1291800" cy="1291800"/>
          </a:xfrm>
          <a:prstGeom prst="ellipse">
            <a:avLst/>
          </a:prstGeom>
          <a:solidFill>
            <a:srgbClr val="512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671100" y="590000"/>
            <a:ext cx="77850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2">
  <p:cSld name="BLANK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6869450" y="1262250"/>
            <a:ext cx="2619000" cy="26190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4452000" y="406625"/>
            <a:ext cx="4106700" cy="24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1">
  <p:cSld name="BLANK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 rot="-1949626">
            <a:off x="6835838" y="1205979"/>
            <a:ext cx="2861462" cy="2861462"/>
          </a:xfrm>
          <a:prstGeom prst="rect">
            <a:avLst/>
          </a:prstGeom>
          <a:solidFill>
            <a:srgbClr val="512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-181850" y="2926900"/>
            <a:ext cx="2991900" cy="2991900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>
            <p:ph type="title"/>
          </p:nvPr>
        </p:nvSpPr>
        <p:spPr>
          <a:xfrm>
            <a:off x="978477" y="3770050"/>
            <a:ext cx="189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6768119" y="1791589"/>
            <a:ext cx="1892100" cy="17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" type="secHead">
  <p:cSld name="SECTION_HEADER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572000" y="3272"/>
            <a:ext cx="4596300" cy="5143500"/>
          </a:xfrm>
          <a:prstGeom prst="rect">
            <a:avLst/>
          </a:prstGeom>
          <a:solidFill>
            <a:srgbClr val="FE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27350" y="1024000"/>
            <a:ext cx="4106100" cy="10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911125" y="2774325"/>
            <a:ext cx="2738100" cy="18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675975" y="2033838"/>
            <a:ext cx="1208400" cy="1208400"/>
          </a:xfrm>
          <a:prstGeom prst="mathMultiply">
            <a:avLst>
              <a:gd fmla="val 18967" name="adj1"/>
            </a:avLst>
          </a:prstGeom>
          <a:solidFill>
            <a:srgbClr val="981F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5935738" y="2650325"/>
            <a:ext cx="564600" cy="564600"/>
          </a:xfrm>
          <a:prstGeom prst="ellipse">
            <a:avLst/>
          </a:prstGeom>
          <a:solidFill>
            <a:srgbClr val="981F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5935738" y="1811887"/>
            <a:ext cx="564600" cy="564600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5935738" y="973425"/>
            <a:ext cx="564600" cy="5646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5935725" y="3488775"/>
            <a:ext cx="564600" cy="564600"/>
          </a:xfrm>
          <a:prstGeom prst="ellipse">
            <a:avLst/>
          </a:prstGeom>
          <a:solidFill>
            <a:srgbClr val="448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675975" y="1967538"/>
            <a:ext cx="1208400" cy="1208400"/>
          </a:xfrm>
          <a:prstGeom prst="mathMultiply">
            <a:avLst>
              <a:gd fmla="val 18967" name="adj1"/>
            </a:avLst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6187850" y="1024950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6187850" y="1312150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187850" y="1837650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5" type="subTitle"/>
          </p:nvPr>
        </p:nvSpPr>
        <p:spPr>
          <a:xfrm>
            <a:off x="6187850" y="2124850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6" type="subTitle"/>
          </p:nvPr>
        </p:nvSpPr>
        <p:spPr>
          <a:xfrm>
            <a:off x="6187850" y="2650325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7" type="subTitle"/>
          </p:nvPr>
        </p:nvSpPr>
        <p:spPr>
          <a:xfrm>
            <a:off x="6187850" y="2937525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8" type="subTitle"/>
          </p:nvPr>
        </p:nvSpPr>
        <p:spPr>
          <a:xfrm>
            <a:off x="6187850" y="3463025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9" type="subTitle"/>
          </p:nvPr>
        </p:nvSpPr>
        <p:spPr>
          <a:xfrm>
            <a:off x="6187850" y="3750225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">
  <p:cSld name="CUSTOM_4">
    <p:bg>
      <p:bgPr>
        <a:solidFill>
          <a:srgbClr val="981FAC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3967800" y="612763"/>
            <a:ext cx="1208400" cy="1208400"/>
          </a:xfrm>
          <a:prstGeom prst="mathMultiply">
            <a:avLst>
              <a:gd fmla="val 18967" name="adj1"/>
            </a:avLst>
          </a:prstGeom>
          <a:solidFill>
            <a:srgbClr val="FE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671100" y="486250"/>
            <a:ext cx="3296700" cy="3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b="1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2">
  <p:cSld name="CUSTOM_6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5792863" y="3220900"/>
            <a:ext cx="564600" cy="564600"/>
          </a:xfrm>
          <a:prstGeom prst="ellipse">
            <a:avLst/>
          </a:prstGeom>
          <a:solidFill>
            <a:srgbClr val="828C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3325888" y="3206125"/>
            <a:ext cx="564600" cy="564600"/>
          </a:xfrm>
          <a:prstGeom prst="ellipse">
            <a:avLst/>
          </a:prstGeom>
          <a:solidFill>
            <a:srgbClr val="448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763663" y="3190100"/>
            <a:ext cx="564600" cy="564600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792863" y="1951000"/>
            <a:ext cx="564600" cy="564600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63663" y="1951000"/>
            <a:ext cx="564600" cy="5646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8028525" y="3674800"/>
            <a:ext cx="1645800" cy="16458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061275" y="-369300"/>
            <a:ext cx="1645800" cy="1645800"/>
          </a:xfrm>
          <a:prstGeom prst="ellipse">
            <a:avLst/>
          </a:prstGeom>
          <a:solidFill>
            <a:srgbClr val="448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3325888" y="1951000"/>
            <a:ext cx="564600" cy="564600"/>
          </a:xfrm>
          <a:prstGeom prst="ellipse">
            <a:avLst/>
          </a:prstGeom>
          <a:solidFill>
            <a:srgbClr val="981F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856150" y="406625"/>
            <a:ext cx="7702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" type="subTitle"/>
          </p:nvPr>
        </p:nvSpPr>
        <p:spPr>
          <a:xfrm>
            <a:off x="985075" y="2060993"/>
            <a:ext cx="2823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5" name="Google Shape;165;p22"/>
          <p:cNvSpPr txBox="1"/>
          <p:nvPr>
            <p:ph idx="2" type="subTitle"/>
          </p:nvPr>
        </p:nvSpPr>
        <p:spPr>
          <a:xfrm>
            <a:off x="985075" y="2514300"/>
            <a:ext cx="21894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3" type="subTitle"/>
          </p:nvPr>
        </p:nvSpPr>
        <p:spPr>
          <a:xfrm>
            <a:off x="985075" y="3373293"/>
            <a:ext cx="2823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7" name="Google Shape;167;p22"/>
          <p:cNvSpPr txBox="1"/>
          <p:nvPr>
            <p:ph idx="4" type="subTitle"/>
          </p:nvPr>
        </p:nvSpPr>
        <p:spPr>
          <a:xfrm>
            <a:off x="985075" y="3826600"/>
            <a:ext cx="21894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5" type="subTitle"/>
          </p:nvPr>
        </p:nvSpPr>
        <p:spPr>
          <a:xfrm>
            <a:off x="3546018" y="2060993"/>
            <a:ext cx="2823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9" name="Google Shape;169;p22"/>
          <p:cNvSpPr txBox="1"/>
          <p:nvPr>
            <p:ph idx="6" type="subTitle"/>
          </p:nvPr>
        </p:nvSpPr>
        <p:spPr>
          <a:xfrm>
            <a:off x="3546026" y="2514300"/>
            <a:ext cx="21894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70" name="Google Shape;170;p22"/>
          <p:cNvSpPr txBox="1"/>
          <p:nvPr>
            <p:ph idx="7" type="subTitle"/>
          </p:nvPr>
        </p:nvSpPr>
        <p:spPr>
          <a:xfrm>
            <a:off x="3546018" y="3373293"/>
            <a:ext cx="2823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1" name="Google Shape;171;p22"/>
          <p:cNvSpPr txBox="1"/>
          <p:nvPr>
            <p:ph idx="8" type="subTitle"/>
          </p:nvPr>
        </p:nvSpPr>
        <p:spPr>
          <a:xfrm>
            <a:off x="3546026" y="3826600"/>
            <a:ext cx="21894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9" type="subTitle"/>
          </p:nvPr>
        </p:nvSpPr>
        <p:spPr>
          <a:xfrm>
            <a:off x="6004418" y="2060993"/>
            <a:ext cx="2823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3" name="Google Shape;173;p22"/>
          <p:cNvSpPr txBox="1"/>
          <p:nvPr>
            <p:ph idx="13" type="subTitle"/>
          </p:nvPr>
        </p:nvSpPr>
        <p:spPr>
          <a:xfrm>
            <a:off x="6004425" y="2514300"/>
            <a:ext cx="21894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14" type="subTitle"/>
          </p:nvPr>
        </p:nvSpPr>
        <p:spPr>
          <a:xfrm>
            <a:off x="6004418" y="3373293"/>
            <a:ext cx="2823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5" name="Google Shape;175;p22"/>
          <p:cNvSpPr txBox="1"/>
          <p:nvPr>
            <p:ph idx="15" type="subTitle"/>
          </p:nvPr>
        </p:nvSpPr>
        <p:spPr>
          <a:xfrm>
            <a:off x="6004425" y="3826600"/>
            <a:ext cx="21894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4">
  <p:cSld name="CUSTOM_8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 flipH="1">
            <a:off x="0" y="0"/>
            <a:ext cx="4596300" cy="51435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 flipH="1">
            <a:off x="6283925" y="1977438"/>
            <a:ext cx="1208400" cy="1208400"/>
          </a:xfrm>
          <a:prstGeom prst="mathMultiply">
            <a:avLst>
              <a:gd fmla="val 18967" name="adj1"/>
            </a:avLst>
          </a:prstGeom>
          <a:solidFill>
            <a:srgbClr val="FE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type="title"/>
          </p:nvPr>
        </p:nvSpPr>
        <p:spPr>
          <a:xfrm>
            <a:off x="4835075" y="1024000"/>
            <a:ext cx="4106100" cy="10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5518850" y="3347275"/>
            <a:ext cx="27381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4 1">
  <p:cSld name="CUSTOM_8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 rot="10800000">
            <a:off x="4472100" y="0"/>
            <a:ext cx="4671900" cy="5161200"/>
          </a:xfrm>
          <a:prstGeom prst="flowChartDelay">
            <a:avLst/>
          </a:prstGeom>
          <a:solidFill>
            <a:srgbClr val="448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7531050" y="4130850"/>
            <a:ext cx="1291800" cy="1291800"/>
          </a:xfrm>
          <a:prstGeom prst="ellipse">
            <a:avLst/>
          </a:prstGeom>
          <a:solidFill>
            <a:srgbClr val="512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rot="-1949464">
            <a:off x="7836180" y="559315"/>
            <a:ext cx="1658140" cy="1658140"/>
          </a:xfrm>
          <a:prstGeom prst="rect">
            <a:avLst/>
          </a:prstGeom>
          <a:noFill/>
          <a:ln cap="flat" cmpd="sng" w="228600">
            <a:solidFill>
              <a:srgbClr val="FE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>
            <p:ph idx="1" type="subTitle"/>
          </p:nvPr>
        </p:nvSpPr>
        <p:spPr>
          <a:xfrm>
            <a:off x="5608400" y="1139225"/>
            <a:ext cx="2433000" cy="13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2" type="subTitle"/>
          </p:nvPr>
        </p:nvSpPr>
        <p:spPr>
          <a:xfrm>
            <a:off x="5608399" y="2563425"/>
            <a:ext cx="2738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 1">
  <p:cSld name="SECTION_HEADER_1">
    <p:bg>
      <p:bgPr>
        <a:noFill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4572000" y="3272"/>
            <a:ext cx="4596300" cy="5143500"/>
          </a:xfrm>
          <a:prstGeom prst="rect">
            <a:avLst/>
          </a:prstGeom>
          <a:solidFill>
            <a:srgbClr val="FE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1007400" y="1368300"/>
            <a:ext cx="2406900" cy="24069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157800" y="2053650"/>
            <a:ext cx="41061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b="1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b="1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b="1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b="1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b="1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b="1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b="1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b="1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4970700" y="1523700"/>
            <a:ext cx="3798900" cy="20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>
  <p:cSld name="CUSTOM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479300" y="396000"/>
            <a:ext cx="4092600" cy="4351500"/>
          </a:xfrm>
          <a:prstGeom prst="rect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8375600" y="1777350"/>
            <a:ext cx="1588800" cy="1588800"/>
          </a:xfrm>
          <a:prstGeom prst="ellipse">
            <a:avLst/>
          </a:prstGeom>
          <a:noFill/>
          <a:ln cap="flat" cmpd="sng" w="228600">
            <a:solidFill>
              <a:srgbClr val="981F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5"/>
          <p:cNvCxnSpPr/>
          <p:nvPr/>
        </p:nvCxnSpPr>
        <p:spPr>
          <a:xfrm>
            <a:off x="3813000" y="4124513"/>
            <a:ext cx="1518000" cy="0"/>
          </a:xfrm>
          <a:prstGeom prst="straightConnector1">
            <a:avLst/>
          </a:prstGeom>
          <a:noFill/>
          <a:ln cap="flat" cmpd="sng" w="228600">
            <a:solidFill>
              <a:srgbClr val="981FA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804525" y="1417250"/>
            <a:ext cx="3705600" cy="21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47;p5"/>
          <p:cNvSpPr txBox="1"/>
          <p:nvPr>
            <p:ph idx="2" type="subTitle"/>
          </p:nvPr>
        </p:nvSpPr>
        <p:spPr>
          <a:xfrm>
            <a:off x="804525" y="3715925"/>
            <a:ext cx="27381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1">
  <p:cSld name="CUSTOM_5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479300" y="396000"/>
            <a:ext cx="4092600" cy="4351500"/>
          </a:xfrm>
          <a:prstGeom prst="rect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375600" y="1777350"/>
            <a:ext cx="1588800" cy="1588800"/>
          </a:xfrm>
          <a:prstGeom prst="ellipse">
            <a:avLst/>
          </a:prstGeom>
          <a:noFill/>
          <a:ln cap="flat" cmpd="sng" w="228600">
            <a:solidFill>
              <a:srgbClr val="981F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6"/>
          <p:cNvCxnSpPr/>
          <p:nvPr/>
        </p:nvCxnSpPr>
        <p:spPr>
          <a:xfrm>
            <a:off x="3813000" y="4124513"/>
            <a:ext cx="1518000" cy="0"/>
          </a:xfrm>
          <a:prstGeom prst="straightConnector1">
            <a:avLst/>
          </a:prstGeom>
          <a:noFill/>
          <a:ln cap="flat" cmpd="sng" w="228600">
            <a:solidFill>
              <a:srgbClr val="981FA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6"/>
          <p:cNvSpPr txBox="1"/>
          <p:nvPr>
            <p:ph hasCustomPrompt="1" type="title"/>
          </p:nvPr>
        </p:nvSpPr>
        <p:spPr>
          <a:xfrm>
            <a:off x="-92200" y="669050"/>
            <a:ext cx="52356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b="1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6"/>
          <p:cNvSpPr txBox="1"/>
          <p:nvPr>
            <p:ph idx="1" type="subTitle"/>
          </p:nvPr>
        </p:nvSpPr>
        <p:spPr>
          <a:xfrm>
            <a:off x="-765700" y="1352450"/>
            <a:ext cx="6582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hasCustomPrompt="1" idx="2" type="title"/>
          </p:nvPr>
        </p:nvSpPr>
        <p:spPr>
          <a:xfrm>
            <a:off x="-92200" y="1746050"/>
            <a:ext cx="52356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b="1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/>
          <p:nvPr>
            <p:ph idx="3" type="subTitle"/>
          </p:nvPr>
        </p:nvSpPr>
        <p:spPr>
          <a:xfrm>
            <a:off x="-765700" y="2429450"/>
            <a:ext cx="6582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hasCustomPrompt="1" idx="4" type="title"/>
          </p:nvPr>
        </p:nvSpPr>
        <p:spPr>
          <a:xfrm>
            <a:off x="-92200" y="2757250"/>
            <a:ext cx="52356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b="1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6"/>
          <p:cNvSpPr txBox="1"/>
          <p:nvPr>
            <p:ph idx="5" type="subTitle"/>
          </p:nvPr>
        </p:nvSpPr>
        <p:spPr>
          <a:xfrm>
            <a:off x="-765700" y="3440650"/>
            <a:ext cx="6582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 type="tx">
  <p:cSld name="TITLE_AND_BODY">
    <p:bg>
      <p:bgPr>
        <a:solidFill>
          <a:srgbClr val="512DA8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 rot="10800000">
            <a:off x="4472100" y="0"/>
            <a:ext cx="4671900" cy="5161200"/>
          </a:xfrm>
          <a:prstGeom prst="flowChartDelay">
            <a:avLst/>
          </a:prstGeom>
          <a:solidFill>
            <a:srgbClr val="448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531050" y="4130850"/>
            <a:ext cx="1291800" cy="1291800"/>
          </a:xfrm>
          <a:prstGeom prst="ellipse">
            <a:avLst/>
          </a:prstGeom>
          <a:solidFill>
            <a:srgbClr val="512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 rot="-1949464">
            <a:off x="7836180" y="971890"/>
            <a:ext cx="1658140" cy="1658140"/>
          </a:xfrm>
          <a:prstGeom prst="rect">
            <a:avLst/>
          </a:prstGeom>
          <a:noFill/>
          <a:ln cap="flat" cmpd="sng" w="228600">
            <a:solidFill>
              <a:srgbClr val="FE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type="title"/>
          </p:nvPr>
        </p:nvSpPr>
        <p:spPr>
          <a:xfrm>
            <a:off x="479300" y="1021025"/>
            <a:ext cx="4736700" cy="10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479300" y="2108225"/>
            <a:ext cx="3798900" cy="20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⏷"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>
            <a:off x="6262975" y="3699175"/>
            <a:ext cx="1645800" cy="1645800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1257650" y="2148775"/>
            <a:ext cx="1645800" cy="16458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4340044" y="1771879"/>
            <a:ext cx="4338900" cy="6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1977750" y="2678200"/>
            <a:ext cx="2823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2" type="subTitle"/>
          </p:nvPr>
        </p:nvSpPr>
        <p:spPr>
          <a:xfrm>
            <a:off x="4944350" y="2678200"/>
            <a:ext cx="2823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3" type="subTitle"/>
          </p:nvPr>
        </p:nvSpPr>
        <p:spPr>
          <a:xfrm>
            <a:off x="1977750" y="3131500"/>
            <a:ext cx="26424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4" type="subTitle"/>
          </p:nvPr>
        </p:nvSpPr>
        <p:spPr>
          <a:xfrm>
            <a:off x="4944350" y="3131500"/>
            <a:ext cx="26424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1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s slide">
  <p:cSld name="TITLE_AND_TWO_COLUMNS_1">
    <p:bg>
      <p:bgPr>
        <a:solidFill>
          <a:srgbClr val="FF572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 rot="9000000">
            <a:off x="1094275" y="107020"/>
            <a:ext cx="2557200" cy="2211512"/>
          </a:xfrm>
          <a:prstGeom prst="triangle">
            <a:avLst>
              <a:gd fmla="val 50000" name="adj"/>
            </a:avLst>
          </a:prstGeom>
          <a:noFill/>
          <a:ln cap="flat" cmpd="sng" w="228600">
            <a:solidFill>
              <a:srgbClr val="FE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941450" y="2678200"/>
            <a:ext cx="26280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2" type="subTitle"/>
          </p:nvPr>
        </p:nvSpPr>
        <p:spPr>
          <a:xfrm>
            <a:off x="3469200" y="2678200"/>
            <a:ext cx="25896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3" type="subTitle"/>
          </p:nvPr>
        </p:nvSpPr>
        <p:spPr>
          <a:xfrm>
            <a:off x="5967550" y="2678200"/>
            <a:ext cx="25896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4484250" y="1639647"/>
            <a:ext cx="4206300" cy="652200"/>
          </a:xfrm>
          <a:prstGeom prst="rect">
            <a:avLst/>
          </a:prstGeom>
        </p:spPr>
        <p:txBody>
          <a:bodyPr anchorCtr="0" anchor="b" bIns="91425" lIns="9000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" name="Google Shape;82;p9"/>
          <p:cNvSpPr txBox="1"/>
          <p:nvPr>
            <p:ph idx="4" type="subTitle"/>
          </p:nvPr>
        </p:nvSpPr>
        <p:spPr>
          <a:xfrm>
            <a:off x="934250" y="3131500"/>
            <a:ext cx="22731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5" type="subTitle"/>
          </p:nvPr>
        </p:nvSpPr>
        <p:spPr>
          <a:xfrm>
            <a:off x="3469200" y="3131500"/>
            <a:ext cx="22731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6" type="subTitle"/>
          </p:nvPr>
        </p:nvSpPr>
        <p:spPr>
          <a:xfrm>
            <a:off x="5967550" y="3131500"/>
            <a:ext cx="22731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4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Only">
  <p:cSld name="TITLE_ONLY">
    <p:bg>
      <p:bgPr>
        <a:solidFill>
          <a:srgbClr val="981FAC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" name="Google Shape;87;p10"/>
          <p:cNvSpPr/>
          <p:nvPr/>
        </p:nvSpPr>
        <p:spPr>
          <a:xfrm rot="5400000">
            <a:off x="4220450" y="349350"/>
            <a:ext cx="4444800" cy="44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859025" y="1368300"/>
            <a:ext cx="2406900" cy="24069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2206250" y="2915775"/>
            <a:ext cx="84729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"/>
              <a:buNone/>
              <a:defRPr b="1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1" type="subTitle"/>
          </p:nvPr>
        </p:nvSpPr>
        <p:spPr>
          <a:xfrm>
            <a:off x="5121650" y="3493725"/>
            <a:ext cx="26424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1" name="Google Shape;91;p10"/>
          <p:cNvSpPr/>
          <p:nvPr/>
        </p:nvSpPr>
        <p:spPr>
          <a:xfrm>
            <a:off x="5838650" y="815463"/>
            <a:ext cx="1208400" cy="1208400"/>
          </a:xfrm>
          <a:prstGeom prst="mathMultiply">
            <a:avLst>
              <a:gd fmla="val 18967" name="adj1"/>
            </a:avLst>
          </a:prstGeom>
          <a:solidFill>
            <a:srgbClr val="981F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"/>
              <a:buNone/>
              <a:defRPr b="1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/>
              <a:buNone/>
              <a:defRPr sz="36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/>
              <a:buNone/>
              <a:defRPr sz="36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/>
              <a:buNone/>
              <a:defRPr sz="36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/>
              <a:buNone/>
              <a:defRPr sz="36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/>
              <a:buNone/>
              <a:defRPr sz="36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/>
              <a:buNone/>
              <a:defRPr sz="36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/>
              <a:buNone/>
              <a:defRPr sz="36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/>
              <a:buNone/>
              <a:defRPr sz="36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70230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81FAC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ctrTitle"/>
          </p:nvPr>
        </p:nvSpPr>
        <p:spPr>
          <a:xfrm>
            <a:off x="0" y="1856275"/>
            <a:ext cx="9144000" cy="143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🔥</a:t>
            </a:r>
            <a:r>
              <a:rPr lang="es">
                <a:solidFill>
                  <a:schemeClr val="lt1"/>
                </a:solidFill>
              </a:rPr>
              <a:t>BAL</a:t>
            </a:r>
            <a:r>
              <a:rPr lang="es">
                <a:solidFill>
                  <a:schemeClr val="accent1"/>
                </a:solidFill>
              </a:rPr>
              <a:t>LIT</a:t>
            </a: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🔥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5"/>
          <p:cNvSpPr txBox="1"/>
          <p:nvPr>
            <p:ph idx="1" type="subTitle"/>
          </p:nvPr>
        </p:nvSpPr>
        <p:spPr>
          <a:xfrm>
            <a:off x="1214700" y="3012900"/>
            <a:ext cx="67146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lt1"/>
                </a:solidFill>
              </a:rPr>
              <a:t>Low-fi Prototype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978477" y="3770050"/>
            <a:ext cx="189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idx="1" type="subTitle"/>
          </p:nvPr>
        </p:nvSpPr>
        <p:spPr>
          <a:xfrm>
            <a:off x="6768119" y="1791589"/>
            <a:ext cx="1892100" cy="17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00" y="228600"/>
            <a:ext cx="7560811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81FAC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4282450" y="2915775"/>
            <a:ext cx="43206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Task One: Choose Policies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5"/>
          <p:cNvSpPr txBox="1"/>
          <p:nvPr>
            <p:ph idx="1" type="subTitle"/>
          </p:nvPr>
        </p:nvSpPr>
        <p:spPr>
          <a:xfrm>
            <a:off x="5121650" y="3493725"/>
            <a:ext cx="26424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978477" y="3770050"/>
            <a:ext cx="189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 txBox="1"/>
          <p:nvPr>
            <p:ph idx="1" type="subTitle"/>
          </p:nvPr>
        </p:nvSpPr>
        <p:spPr>
          <a:xfrm>
            <a:off x="6768119" y="1791589"/>
            <a:ext cx="1892100" cy="17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038" y="152400"/>
            <a:ext cx="587192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81FAC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4282550" y="3286150"/>
            <a:ext cx="43206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Task Two: Discover Candidates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7"/>
          <p:cNvSpPr txBox="1"/>
          <p:nvPr>
            <p:ph idx="1" type="subTitle"/>
          </p:nvPr>
        </p:nvSpPr>
        <p:spPr>
          <a:xfrm>
            <a:off x="5121650" y="3493725"/>
            <a:ext cx="26424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978477" y="3770050"/>
            <a:ext cx="189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 txBox="1"/>
          <p:nvPr>
            <p:ph idx="1" type="subTitle"/>
          </p:nvPr>
        </p:nvSpPr>
        <p:spPr>
          <a:xfrm>
            <a:off x="6768119" y="1791589"/>
            <a:ext cx="1892100" cy="17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244175"/>
            <a:ext cx="8006850" cy="480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81FAC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4282550" y="3286150"/>
            <a:ext cx="43206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Task Three: Compare Candidates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9"/>
          <p:cNvSpPr txBox="1"/>
          <p:nvPr>
            <p:ph idx="1" type="subTitle"/>
          </p:nvPr>
        </p:nvSpPr>
        <p:spPr>
          <a:xfrm>
            <a:off x="5121650" y="3493725"/>
            <a:ext cx="2642400" cy="17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978477" y="3770050"/>
            <a:ext cx="189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0"/>
          <p:cNvSpPr txBox="1"/>
          <p:nvPr>
            <p:ph idx="1" type="subTitle"/>
          </p:nvPr>
        </p:nvSpPr>
        <p:spPr>
          <a:xfrm>
            <a:off x="6768119" y="1791589"/>
            <a:ext cx="1892100" cy="17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2" y="1162661"/>
            <a:ext cx="8978698" cy="29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/>
          <p:nvPr/>
        </p:nvSpPr>
        <p:spPr>
          <a:xfrm>
            <a:off x="6869450" y="1262250"/>
            <a:ext cx="2619000" cy="26190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41"/>
          <p:cNvGrpSpPr/>
          <p:nvPr/>
        </p:nvGrpSpPr>
        <p:grpSpPr>
          <a:xfrm flipH="1" rot="10800000">
            <a:off x="256" y="1502305"/>
            <a:ext cx="3653800" cy="953428"/>
            <a:chOff x="4173650" y="2515975"/>
            <a:chExt cx="216413" cy="56475"/>
          </a:xfrm>
        </p:grpSpPr>
        <p:sp>
          <p:nvSpPr>
            <p:cNvPr id="322" name="Google Shape;322;p41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41"/>
          <p:cNvSpPr txBox="1"/>
          <p:nvPr>
            <p:ph type="title"/>
          </p:nvPr>
        </p:nvSpPr>
        <p:spPr>
          <a:xfrm>
            <a:off x="4452000" y="406625"/>
            <a:ext cx="4106700" cy="22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we’re going...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479300" y="1641975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2549625" y="1572975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7" name="Google Shape;327;p41"/>
          <p:cNvGrpSpPr/>
          <p:nvPr/>
        </p:nvGrpSpPr>
        <p:grpSpPr>
          <a:xfrm flipH="1" rot="10800000">
            <a:off x="256" y="2663903"/>
            <a:ext cx="3653800" cy="953428"/>
            <a:chOff x="4173650" y="2515975"/>
            <a:chExt cx="216413" cy="56475"/>
          </a:xfrm>
        </p:grpSpPr>
        <p:sp>
          <p:nvSpPr>
            <p:cNvPr id="328" name="Google Shape;328;p41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41"/>
          <p:cNvGrpSpPr/>
          <p:nvPr/>
        </p:nvGrpSpPr>
        <p:grpSpPr>
          <a:xfrm flipH="1" rot="10800000">
            <a:off x="256" y="3825503"/>
            <a:ext cx="3653800" cy="953428"/>
            <a:chOff x="4173650" y="2515975"/>
            <a:chExt cx="216413" cy="56475"/>
          </a:xfrm>
        </p:grpSpPr>
        <p:sp>
          <p:nvSpPr>
            <p:cNvPr id="331" name="Google Shape;331;p41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FE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41"/>
          <p:cNvSpPr txBox="1"/>
          <p:nvPr/>
        </p:nvSpPr>
        <p:spPr>
          <a:xfrm>
            <a:off x="479300" y="2803563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 Overview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479300" y="3965150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 and Next Steps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5" name="Google Shape;335;p41"/>
          <p:cNvSpPr txBox="1"/>
          <p:nvPr/>
        </p:nvSpPr>
        <p:spPr>
          <a:xfrm>
            <a:off x="2549625" y="2734563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2549625" y="3896150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227350" y="1024000"/>
            <a:ext cx="4106100" cy="10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Experimental Methods</a:t>
            </a:r>
            <a:endParaRPr/>
          </a:p>
        </p:txBody>
      </p:sp>
      <p:sp>
        <p:nvSpPr>
          <p:cNvPr id="342" name="Google Shape;342;p42"/>
          <p:cNvSpPr txBox="1"/>
          <p:nvPr>
            <p:ph idx="1" type="subTitle"/>
          </p:nvPr>
        </p:nvSpPr>
        <p:spPr>
          <a:xfrm>
            <a:off x="911125" y="2774325"/>
            <a:ext cx="2738100" cy="18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Tests carried out in a quiet environment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Analyze interactions to understand pain points</a:t>
            </a:r>
            <a:endParaRPr/>
          </a:p>
        </p:txBody>
      </p:sp>
      <p:sp>
        <p:nvSpPr>
          <p:cNvPr id="343" name="Google Shape;343;p42"/>
          <p:cNvSpPr txBox="1"/>
          <p:nvPr>
            <p:ph idx="2" type="subTitle"/>
          </p:nvPr>
        </p:nvSpPr>
        <p:spPr>
          <a:xfrm>
            <a:off x="6187850" y="1024950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Stanford Junior</a:t>
            </a:r>
            <a:endParaRPr/>
          </a:p>
        </p:txBody>
      </p:sp>
      <p:sp>
        <p:nvSpPr>
          <p:cNvPr id="344" name="Google Shape;344;p42"/>
          <p:cNvSpPr txBox="1"/>
          <p:nvPr>
            <p:ph idx="3" type="subTitle"/>
          </p:nvPr>
        </p:nvSpPr>
        <p:spPr>
          <a:xfrm>
            <a:off x="6187850" y="1312150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"/>
          <p:cNvSpPr txBox="1"/>
          <p:nvPr>
            <p:ph idx="4" type="subTitle"/>
          </p:nvPr>
        </p:nvSpPr>
        <p:spPr>
          <a:xfrm>
            <a:off x="6187850" y="1837650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Palo Alto High School Senior</a:t>
            </a:r>
            <a:endParaRPr/>
          </a:p>
        </p:txBody>
      </p:sp>
      <p:sp>
        <p:nvSpPr>
          <p:cNvPr id="346" name="Google Shape;346;p42"/>
          <p:cNvSpPr txBox="1"/>
          <p:nvPr>
            <p:ph idx="5" type="subTitle"/>
          </p:nvPr>
        </p:nvSpPr>
        <p:spPr>
          <a:xfrm>
            <a:off x="6187850" y="2124850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 txBox="1"/>
          <p:nvPr>
            <p:ph idx="6" type="subTitle"/>
          </p:nvPr>
        </p:nvSpPr>
        <p:spPr>
          <a:xfrm>
            <a:off x="6187850" y="2650325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Stanford Sophomore</a:t>
            </a:r>
            <a:endParaRPr/>
          </a:p>
        </p:txBody>
      </p:sp>
      <p:sp>
        <p:nvSpPr>
          <p:cNvPr id="348" name="Google Shape;348;p42"/>
          <p:cNvSpPr txBox="1"/>
          <p:nvPr>
            <p:ph idx="7" type="subTitle"/>
          </p:nvPr>
        </p:nvSpPr>
        <p:spPr>
          <a:xfrm>
            <a:off x="6187850" y="2937525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/>
          <p:nvPr/>
        </p:nvSpPr>
        <p:spPr>
          <a:xfrm>
            <a:off x="5166400" y="3418675"/>
            <a:ext cx="1869900" cy="878100"/>
          </a:xfrm>
          <a:prstGeom prst="rect">
            <a:avLst/>
          </a:prstGeom>
          <a:solidFill>
            <a:srgbClr val="FE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157800" y="2053650"/>
            <a:ext cx="41061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Experimental Results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Task One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4970700" y="1523700"/>
            <a:ext cx="3798900" cy="20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⏷"/>
            </a:pPr>
            <a:r>
              <a:rPr lang="es" sz="1800"/>
              <a:t>Successfully completed task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⏷"/>
            </a:pPr>
            <a:r>
              <a:rPr lang="es" sz="1800"/>
              <a:t>Doesn’t differentiate policies for different politics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⏷"/>
            </a:pPr>
            <a:r>
              <a:rPr lang="es" sz="1800"/>
              <a:t>Swiping was fun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671100" y="590000"/>
            <a:ext cx="77850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63" y="1222850"/>
            <a:ext cx="6421075" cy="26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157800" y="2053650"/>
            <a:ext cx="41061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Experimental Results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Task Two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p44"/>
          <p:cNvSpPr txBox="1"/>
          <p:nvPr>
            <p:ph idx="1" type="body"/>
          </p:nvPr>
        </p:nvSpPr>
        <p:spPr>
          <a:xfrm>
            <a:off x="4970700" y="1523700"/>
            <a:ext cx="3798900" cy="20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⏷"/>
            </a:pPr>
            <a:r>
              <a:rPr lang="es" sz="1800"/>
              <a:t>Successfully completed task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⏷"/>
            </a:pPr>
            <a:r>
              <a:rPr lang="es" sz="1800"/>
              <a:t>No correlation between discovering candidates and chosen policies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⏷"/>
            </a:pPr>
            <a:r>
              <a:rPr lang="es" sz="1800"/>
              <a:t>Enjoyed the twitter feed integration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type="title"/>
          </p:nvPr>
        </p:nvSpPr>
        <p:spPr>
          <a:xfrm>
            <a:off x="157800" y="2053650"/>
            <a:ext cx="41061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Experimental Results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Task Three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7" name="Google Shape;367;p45"/>
          <p:cNvSpPr txBox="1"/>
          <p:nvPr>
            <p:ph idx="1" type="body"/>
          </p:nvPr>
        </p:nvSpPr>
        <p:spPr>
          <a:xfrm>
            <a:off x="4970700" y="1523700"/>
            <a:ext cx="3798900" cy="20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⏷"/>
            </a:pPr>
            <a:r>
              <a:rPr lang="es" sz="1800"/>
              <a:t>Successfully completed task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⏷"/>
            </a:pPr>
            <a:r>
              <a:rPr lang="es" sz="1800"/>
              <a:t>Users felt task was redundant with task two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⏷"/>
            </a:pPr>
            <a:r>
              <a:rPr lang="es" sz="1800"/>
              <a:t>Preferred the personalization of this screen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type="title"/>
          </p:nvPr>
        </p:nvSpPr>
        <p:spPr>
          <a:xfrm>
            <a:off x="227350" y="1024000"/>
            <a:ext cx="4106100" cy="10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Suggested UI/UX Changes</a:t>
            </a:r>
            <a:endParaRPr/>
          </a:p>
        </p:txBody>
      </p:sp>
      <p:sp>
        <p:nvSpPr>
          <p:cNvPr id="373" name="Google Shape;373;p46"/>
          <p:cNvSpPr txBox="1"/>
          <p:nvPr>
            <p:ph idx="1" type="subTitle"/>
          </p:nvPr>
        </p:nvSpPr>
        <p:spPr>
          <a:xfrm>
            <a:off x="911125" y="2774325"/>
            <a:ext cx="2738100" cy="18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6"/>
          <p:cNvSpPr txBox="1"/>
          <p:nvPr>
            <p:ph idx="2" type="subTitle"/>
          </p:nvPr>
        </p:nvSpPr>
        <p:spPr>
          <a:xfrm>
            <a:off x="6187850" y="1024950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Cleaning up sidebar</a:t>
            </a:r>
            <a:endParaRPr/>
          </a:p>
        </p:txBody>
      </p:sp>
      <p:sp>
        <p:nvSpPr>
          <p:cNvPr id="375" name="Google Shape;375;p46"/>
          <p:cNvSpPr txBox="1"/>
          <p:nvPr>
            <p:ph idx="3" type="subTitle"/>
          </p:nvPr>
        </p:nvSpPr>
        <p:spPr>
          <a:xfrm>
            <a:off x="6187850" y="1312150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6"/>
          <p:cNvSpPr txBox="1"/>
          <p:nvPr>
            <p:ph idx="4" type="subTitle"/>
          </p:nvPr>
        </p:nvSpPr>
        <p:spPr>
          <a:xfrm>
            <a:off x="6187850" y="1837650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Policies needs party-specific rework</a:t>
            </a:r>
            <a:endParaRPr/>
          </a:p>
        </p:txBody>
      </p:sp>
      <p:sp>
        <p:nvSpPr>
          <p:cNvPr id="377" name="Google Shape;377;p46"/>
          <p:cNvSpPr txBox="1"/>
          <p:nvPr>
            <p:ph idx="5" type="subTitle"/>
          </p:nvPr>
        </p:nvSpPr>
        <p:spPr>
          <a:xfrm>
            <a:off x="6187850" y="2124850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6"/>
          <p:cNvSpPr txBox="1"/>
          <p:nvPr>
            <p:ph idx="6" type="subTitle"/>
          </p:nvPr>
        </p:nvSpPr>
        <p:spPr>
          <a:xfrm>
            <a:off x="6187850" y="2650325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Swiping is fun, but not continuous</a:t>
            </a:r>
            <a:endParaRPr/>
          </a:p>
        </p:txBody>
      </p:sp>
      <p:sp>
        <p:nvSpPr>
          <p:cNvPr id="379" name="Google Shape;379;p46"/>
          <p:cNvSpPr txBox="1"/>
          <p:nvPr>
            <p:ph idx="7" type="subTitle"/>
          </p:nvPr>
        </p:nvSpPr>
        <p:spPr>
          <a:xfrm>
            <a:off x="6187850" y="2937525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6"/>
          <p:cNvSpPr txBox="1"/>
          <p:nvPr>
            <p:ph idx="8" type="subTitle"/>
          </p:nvPr>
        </p:nvSpPr>
        <p:spPr>
          <a:xfrm>
            <a:off x="6187850" y="3463025"/>
            <a:ext cx="2738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Integrate policy updates</a:t>
            </a:r>
            <a:endParaRPr/>
          </a:p>
        </p:txBody>
      </p:sp>
      <p:sp>
        <p:nvSpPr>
          <p:cNvPr id="381" name="Google Shape;381;p46"/>
          <p:cNvSpPr txBox="1"/>
          <p:nvPr>
            <p:ph idx="9" type="subTitle"/>
          </p:nvPr>
        </p:nvSpPr>
        <p:spPr>
          <a:xfrm>
            <a:off x="6187850" y="3750225"/>
            <a:ext cx="23607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/>
          <p:nvPr/>
        </p:nvSpPr>
        <p:spPr>
          <a:xfrm>
            <a:off x="6869450" y="1262250"/>
            <a:ext cx="2619000" cy="26190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47"/>
          <p:cNvGrpSpPr/>
          <p:nvPr/>
        </p:nvGrpSpPr>
        <p:grpSpPr>
          <a:xfrm flipH="1" rot="10800000">
            <a:off x="256" y="1502305"/>
            <a:ext cx="3653800" cy="953428"/>
            <a:chOff x="4173650" y="2515975"/>
            <a:chExt cx="216413" cy="56475"/>
          </a:xfrm>
        </p:grpSpPr>
        <p:sp>
          <p:nvSpPr>
            <p:cNvPr id="388" name="Google Shape;388;p47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47"/>
          <p:cNvSpPr txBox="1"/>
          <p:nvPr>
            <p:ph type="title"/>
          </p:nvPr>
        </p:nvSpPr>
        <p:spPr>
          <a:xfrm>
            <a:off x="4452000" y="406625"/>
            <a:ext cx="4106700" cy="22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we’ve been...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479300" y="1641975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2" name="Google Shape;392;p47"/>
          <p:cNvSpPr txBox="1"/>
          <p:nvPr/>
        </p:nvSpPr>
        <p:spPr>
          <a:xfrm>
            <a:off x="2549625" y="1572975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3" name="Google Shape;393;p47"/>
          <p:cNvGrpSpPr/>
          <p:nvPr/>
        </p:nvGrpSpPr>
        <p:grpSpPr>
          <a:xfrm flipH="1" rot="10800000">
            <a:off x="256" y="2663903"/>
            <a:ext cx="3653800" cy="953428"/>
            <a:chOff x="4173650" y="2515975"/>
            <a:chExt cx="216413" cy="56475"/>
          </a:xfrm>
        </p:grpSpPr>
        <p:sp>
          <p:nvSpPr>
            <p:cNvPr id="394" name="Google Shape;394;p47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47"/>
          <p:cNvGrpSpPr/>
          <p:nvPr/>
        </p:nvGrpSpPr>
        <p:grpSpPr>
          <a:xfrm flipH="1" rot="10800000">
            <a:off x="256" y="3825503"/>
            <a:ext cx="3653800" cy="953428"/>
            <a:chOff x="4173650" y="2515975"/>
            <a:chExt cx="216413" cy="56475"/>
          </a:xfrm>
        </p:grpSpPr>
        <p:sp>
          <p:nvSpPr>
            <p:cNvPr id="397" name="Google Shape;397;p47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47"/>
          <p:cNvSpPr txBox="1"/>
          <p:nvPr/>
        </p:nvSpPr>
        <p:spPr>
          <a:xfrm>
            <a:off x="479300" y="2803563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 Overview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0" name="Google Shape;400;p47"/>
          <p:cNvSpPr txBox="1"/>
          <p:nvPr/>
        </p:nvSpPr>
        <p:spPr>
          <a:xfrm>
            <a:off x="479300" y="3965150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 and Next Steps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1" name="Google Shape;401;p47"/>
          <p:cNvSpPr txBox="1"/>
          <p:nvPr/>
        </p:nvSpPr>
        <p:spPr>
          <a:xfrm>
            <a:off x="2549625" y="2734563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47"/>
          <p:cNvSpPr txBox="1"/>
          <p:nvPr/>
        </p:nvSpPr>
        <p:spPr>
          <a:xfrm>
            <a:off x="2549625" y="3896150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81FAC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ctrTitle"/>
          </p:nvPr>
        </p:nvSpPr>
        <p:spPr>
          <a:xfrm>
            <a:off x="0" y="1856275"/>
            <a:ext cx="9144000" cy="143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Thanks!</a:t>
            </a:r>
            <a:endParaRPr sz="72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8" name="Google Shape;408;p48"/>
          <p:cNvSpPr txBox="1"/>
          <p:nvPr>
            <p:ph idx="1" type="subTitle"/>
          </p:nvPr>
        </p:nvSpPr>
        <p:spPr>
          <a:xfrm>
            <a:off x="1214700" y="3012900"/>
            <a:ext cx="67146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Does anyone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6869450" y="1262250"/>
            <a:ext cx="2619000" cy="26190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27"/>
          <p:cNvGrpSpPr/>
          <p:nvPr/>
        </p:nvGrpSpPr>
        <p:grpSpPr>
          <a:xfrm flipH="1" rot="10800000">
            <a:off x="256" y="1502305"/>
            <a:ext cx="3653800" cy="953428"/>
            <a:chOff x="4173650" y="2515975"/>
            <a:chExt cx="216413" cy="56475"/>
          </a:xfrm>
        </p:grpSpPr>
        <p:sp>
          <p:nvSpPr>
            <p:cNvPr id="205" name="Google Shape;205;p27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FF0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981F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27"/>
          <p:cNvSpPr txBox="1"/>
          <p:nvPr>
            <p:ph type="title"/>
          </p:nvPr>
        </p:nvSpPr>
        <p:spPr>
          <a:xfrm>
            <a:off x="4452000" y="406625"/>
            <a:ext cx="4106700" cy="22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we’re going...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479300" y="1641975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2549625" y="1572975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0" name="Google Shape;210;p27"/>
          <p:cNvGrpSpPr/>
          <p:nvPr/>
        </p:nvGrpSpPr>
        <p:grpSpPr>
          <a:xfrm flipH="1" rot="10800000">
            <a:off x="256" y="2663903"/>
            <a:ext cx="3653800" cy="953428"/>
            <a:chOff x="4173650" y="2515975"/>
            <a:chExt cx="216413" cy="56475"/>
          </a:xfrm>
        </p:grpSpPr>
        <p:sp>
          <p:nvSpPr>
            <p:cNvPr id="211" name="Google Shape;211;p27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512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7"/>
          <p:cNvGrpSpPr/>
          <p:nvPr/>
        </p:nvGrpSpPr>
        <p:grpSpPr>
          <a:xfrm flipH="1" rot="10800000">
            <a:off x="256" y="3825503"/>
            <a:ext cx="3653800" cy="953428"/>
            <a:chOff x="4173650" y="2515975"/>
            <a:chExt cx="216413" cy="56475"/>
          </a:xfrm>
        </p:grpSpPr>
        <p:sp>
          <p:nvSpPr>
            <p:cNvPr id="214" name="Google Shape;214;p27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FE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7"/>
          <p:cNvSpPr txBox="1"/>
          <p:nvPr/>
        </p:nvSpPr>
        <p:spPr>
          <a:xfrm>
            <a:off x="479300" y="2803563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 Overview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479300" y="3965150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 and Next Steps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549625" y="2734563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2549625" y="3896150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335550" y="1608525"/>
            <a:ext cx="8472900" cy="17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Political information is not geared towards Gen Z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2DA8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707250" y="1836000"/>
            <a:ext cx="7729500" cy="14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lt1"/>
                </a:solidFill>
              </a:rPr>
              <a:t>Streamline political information and empower young voters to shape their own future.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2DA8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707250" y="2056800"/>
            <a:ext cx="7729500" cy="10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lt1"/>
                </a:solidFill>
              </a:rPr>
              <a:t>Strengthening democracy by including young voters.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/>
        </p:nvSpPr>
        <p:spPr>
          <a:xfrm>
            <a:off x="6869450" y="1262250"/>
            <a:ext cx="2619000" cy="2619000"/>
          </a:xfrm>
          <a:prstGeom prst="ellipse">
            <a:avLst/>
          </a:prstGeom>
          <a:solidFill>
            <a:srgbClr val="FF0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31"/>
          <p:cNvGrpSpPr/>
          <p:nvPr/>
        </p:nvGrpSpPr>
        <p:grpSpPr>
          <a:xfrm flipH="1" rot="10800000">
            <a:off x="256" y="1502305"/>
            <a:ext cx="3653800" cy="953428"/>
            <a:chOff x="4173650" y="2515975"/>
            <a:chExt cx="216413" cy="56475"/>
          </a:xfrm>
        </p:grpSpPr>
        <p:sp>
          <p:nvSpPr>
            <p:cNvPr id="241" name="Google Shape;241;p31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1"/>
          <p:cNvSpPr txBox="1"/>
          <p:nvPr>
            <p:ph type="title"/>
          </p:nvPr>
        </p:nvSpPr>
        <p:spPr>
          <a:xfrm>
            <a:off x="4452000" y="406625"/>
            <a:ext cx="4106700" cy="22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we’re going...</a:t>
            </a:r>
            <a:endParaRPr sz="3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479300" y="1641975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2549625" y="1572975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6" name="Google Shape;246;p31"/>
          <p:cNvGrpSpPr/>
          <p:nvPr/>
        </p:nvGrpSpPr>
        <p:grpSpPr>
          <a:xfrm flipH="1" rot="10800000">
            <a:off x="256" y="2663903"/>
            <a:ext cx="3653800" cy="953428"/>
            <a:chOff x="4173650" y="2515975"/>
            <a:chExt cx="216413" cy="56475"/>
          </a:xfrm>
        </p:grpSpPr>
        <p:sp>
          <p:nvSpPr>
            <p:cNvPr id="247" name="Google Shape;247;p31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512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31"/>
          <p:cNvGrpSpPr/>
          <p:nvPr/>
        </p:nvGrpSpPr>
        <p:grpSpPr>
          <a:xfrm flipH="1" rot="10800000">
            <a:off x="256" y="3825503"/>
            <a:ext cx="3653800" cy="953428"/>
            <a:chOff x="4173650" y="2515975"/>
            <a:chExt cx="216413" cy="56475"/>
          </a:xfrm>
        </p:grpSpPr>
        <p:sp>
          <p:nvSpPr>
            <p:cNvPr id="250" name="Google Shape;250;p31"/>
            <p:cNvSpPr/>
            <p:nvPr/>
          </p:nvSpPr>
          <p:spPr>
            <a:xfrm>
              <a:off x="4257138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FE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73650" y="2515975"/>
              <a:ext cx="132925" cy="56475"/>
            </a:xfrm>
            <a:custGeom>
              <a:rect b="b" l="l" r="r" t="t"/>
              <a:pathLst>
                <a:path extrusionOk="0" h="2259" w="5317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1"/>
          <p:cNvSpPr txBox="1"/>
          <p:nvPr/>
        </p:nvSpPr>
        <p:spPr>
          <a:xfrm>
            <a:off x="479300" y="2803563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 Overview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479300" y="3965150"/>
            <a:ext cx="1591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 and Next Steps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2549625" y="2734563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2549625" y="3896150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endParaRPr b="1" sz="3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978477" y="3770050"/>
            <a:ext cx="189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75" y="152400"/>
            <a:ext cx="399384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>
            <p:ph idx="1" type="subTitle"/>
          </p:nvPr>
        </p:nvSpPr>
        <p:spPr>
          <a:xfrm>
            <a:off x="6768119" y="1791589"/>
            <a:ext cx="1892100" cy="17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2DA8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479300" y="1021025"/>
            <a:ext cx="4736700" cy="10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Selected Interface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Dashboard of Choices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000" y="898425"/>
            <a:ext cx="2140851" cy="33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479300" y="2108225"/>
            <a:ext cx="3798900" cy="20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⏷"/>
            </a:pPr>
            <a:r>
              <a:rPr lang="es" sz="2400"/>
              <a:t>Gamification of choices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⏷"/>
            </a:pPr>
            <a:r>
              <a:rPr lang="es" sz="2400"/>
              <a:t>Lots of </a:t>
            </a:r>
            <a:r>
              <a:rPr lang="es" sz="2400"/>
              <a:t>necessary</a:t>
            </a:r>
            <a:r>
              <a:rPr lang="es" sz="2400"/>
              <a:t> information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ol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